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70" r:id="rId4"/>
    <p:sldId id="258" r:id="rId5"/>
    <p:sldId id="269" r:id="rId6"/>
    <p:sldId id="266" r:id="rId7"/>
    <p:sldId id="259" r:id="rId8"/>
    <p:sldId id="260" r:id="rId9"/>
    <p:sldId id="261" r:id="rId10"/>
    <p:sldId id="262" r:id="rId11"/>
    <p:sldId id="263" r:id="rId12"/>
    <p:sldId id="267" r:id="rId13"/>
    <p:sldId id="268"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5"/>
    <p:restoredTop sz="94681"/>
  </p:normalViewPr>
  <p:slideViewPr>
    <p:cSldViewPr snapToGrid="0">
      <p:cViewPr>
        <p:scale>
          <a:sx n="70" d="100"/>
          <a:sy n="70" d="100"/>
        </p:scale>
        <p:origin x="239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34D11-01A4-3C4F-80D8-65F7BA1C7407}"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92941-29AD-2D48-92D4-040ADAE1319B}" type="slidenum">
              <a:rPr lang="en-US" smtClean="0"/>
              <a:t>‹#›</a:t>
            </a:fld>
            <a:endParaRPr lang="en-US"/>
          </a:p>
        </p:txBody>
      </p:sp>
    </p:spTree>
    <p:extLst>
      <p:ext uri="{BB962C8B-B14F-4D97-AF65-F5344CB8AC3E}">
        <p14:creationId xmlns:p14="http://schemas.microsoft.com/office/powerpoint/2010/main" val="15239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with your names and project name</a:t>
            </a:r>
          </a:p>
        </p:txBody>
      </p:sp>
      <p:sp>
        <p:nvSpPr>
          <p:cNvPr id="4" name="Slide Number Placeholder 3"/>
          <p:cNvSpPr>
            <a:spLocks noGrp="1"/>
          </p:cNvSpPr>
          <p:nvPr>
            <p:ph type="sldNum" sz="quarter" idx="5"/>
          </p:nvPr>
        </p:nvSpPr>
        <p:spPr/>
        <p:txBody>
          <a:bodyPr/>
          <a:lstStyle/>
          <a:p>
            <a:fld id="{DE392941-29AD-2D48-92D4-040ADAE1319B}" type="slidenum">
              <a:rPr lang="en-US" smtClean="0"/>
              <a:t>1</a:t>
            </a:fld>
            <a:endParaRPr lang="en-US"/>
          </a:p>
        </p:txBody>
      </p:sp>
    </p:spTree>
    <p:extLst>
      <p:ext uri="{BB962C8B-B14F-4D97-AF65-F5344CB8AC3E}">
        <p14:creationId xmlns:p14="http://schemas.microsoft.com/office/powerpoint/2010/main" val="84933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92941-29AD-2D48-92D4-040ADAE1319B}" type="slidenum">
              <a:rPr lang="en-US" smtClean="0"/>
              <a:t>2</a:t>
            </a:fld>
            <a:endParaRPr lang="en-US"/>
          </a:p>
        </p:txBody>
      </p:sp>
    </p:spTree>
    <p:extLst>
      <p:ext uri="{BB962C8B-B14F-4D97-AF65-F5344CB8AC3E}">
        <p14:creationId xmlns:p14="http://schemas.microsoft.com/office/powerpoint/2010/main" val="1569616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IDFont+F1"/>
              </a:rPr>
              <a:t>Trend represents the overall long-term movement of data, meaning it suggests the total incidents of crime </a:t>
            </a:r>
            <a:endParaRPr lang="en-US" dirty="0"/>
          </a:p>
          <a:p>
            <a:r>
              <a:rPr lang="en-US" sz="1800" dirty="0">
                <a:effectLst/>
                <a:latin typeface="CIDFont+F1"/>
              </a:rPr>
              <a:t>that have occurred throughout the duration of the data. </a:t>
            </a:r>
            <a:endParaRPr lang="en-US" dirty="0"/>
          </a:p>
          <a:p>
            <a:r>
              <a:rPr lang="en-US" sz="1800" dirty="0">
                <a:effectLst/>
                <a:latin typeface="CIDFont+F1"/>
              </a:rPr>
              <a:t>Seasonal components capture the regular and repeating patterns at fixed intervals of time. It represents systematic fluctuations in the data. In this dataset it represents how the crime incidents are affected for a short duration, and how the pattern repeated over a duration of time. </a:t>
            </a:r>
            <a:endParaRPr lang="en-US" dirty="0"/>
          </a:p>
          <a:p>
            <a:r>
              <a:rPr lang="en-US" sz="1800" dirty="0">
                <a:effectLst/>
                <a:latin typeface="CIDFont+F1"/>
              </a:rPr>
              <a:t>Residual components are the error remainder, it represents the random variation in the series that is not accounted in trends and seasonal components. </a:t>
            </a:r>
            <a:endParaRPr lang="en-US" dirty="0"/>
          </a:p>
          <a:p>
            <a:r>
              <a:rPr lang="en-US" sz="1800" dirty="0">
                <a:effectLst/>
                <a:latin typeface="CIDFont+F1"/>
              </a:rPr>
              <a:t>To get an idea of seasonality and trends in the data, we had to first get the data aligned with those features. We first split all the data representing crimes for years. To achieve this, we used the </a:t>
            </a:r>
            <a:r>
              <a:rPr lang="en-US" sz="1800" dirty="0" err="1">
                <a:effectLst/>
                <a:latin typeface="CIDFont+F1"/>
              </a:rPr>
              <a:t>CrimeDate</a:t>
            </a:r>
            <a:r>
              <a:rPr lang="en-US" sz="1800" dirty="0">
                <a:effectLst/>
                <a:latin typeface="CIDFont+F1"/>
              </a:rPr>
              <a:t> feature, which was initially preprocessed to get the time stamp values and created a series containing Year and total complaints made in that year. </a:t>
            </a:r>
            <a:endParaRPr lang="en-US" dirty="0"/>
          </a:p>
          <a:p>
            <a:endParaRPr lang="en-US" dirty="0"/>
          </a:p>
        </p:txBody>
      </p:sp>
      <p:sp>
        <p:nvSpPr>
          <p:cNvPr id="4" name="Slide Number Placeholder 3"/>
          <p:cNvSpPr>
            <a:spLocks noGrp="1"/>
          </p:cNvSpPr>
          <p:nvPr>
            <p:ph type="sldNum" sz="quarter" idx="5"/>
          </p:nvPr>
        </p:nvSpPr>
        <p:spPr/>
        <p:txBody>
          <a:bodyPr/>
          <a:lstStyle/>
          <a:p>
            <a:fld id="{DE392941-29AD-2D48-92D4-040ADAE1319B}" type="slidenum">
              <a:rPr lang="en-US" smtClean="0"/>
              <a:t>7</a:t>
            </a:fld>
            <a:endParaRPr lang="en-US"/>
          </a:p>
        </p:txBody>
      </p:sp>
    </p:spTree>
    <p:extLst>
      <p:ext uri="{BB962C8B-B14F-4D97-AF65-F5344CB8AC3E}">
        <p14:creationId xmlns:p14="http://schemas.microsoft.com/office/powerpoint/2010/main" val="355126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s(t+1) is the forecasted value for the next time step and s(t) is the most recently observed value. </a:t>
            </a:r>
          </a:p>
        </p:txBody>
      </p:sp>
      <p:sp>
        <p:nvSpPr>
          <p:cNvPr id="4" name="Slide Number Placeholder 3"/>
          <p:cNvSpPr>
            <a:spLocks noGrp="1"/>
          </p:cNvSpPr>
          <p:nvPr>
            <p:ph type="sldNum" sz="quarter" idx="5"/>
          </p:nvPr>
        </p:nvSpPr>
        <p:spPr/>
        <p:txBody>
          <a:bodyPr/>
          <a:lstStyle/>
          <a:p>
            <a:fld id="{DE392941-29AD-2D48-92D4-040ADAE1319B}" type="slidenum">
              <a:rPr lang="en-US" smtClean="0"/>
              <a:t>9</a:t>
            </a:fld>
            <a:endParaRPr lang="en-US"/>
          </a:p>
        </p:txBody>
      </p:sp>
    </p:spTree>
    <p:extLst>
      <p:ext uri="{BB962C8B-B14F-4D97-AF65-F5344CB8AC3E}">
        <p14:creationId xmlns:p14="http://schemas.microsoft.com/office/powerpoint/2010/main" val="315448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92941-29AD-2D48-92D4-040ADAE1319B}" type="slidenum">
              <a:rPr lang="en-US" smtClean="0"/>
              <a:t>12</a:t>
            </a:fld>
            <a:endParaRPr lang="en-US"/>
          </a:p>
        </p:txBody>
      </p:sp>
    </p:spTree>
    <p:extLst>
      <p:ext uri="{BB962C8B-B14F-4D97-AF65-F5344CB8AC3E}">
        <p14:creationId xmlns:p14="http://schemas.microsoft.com/office/powerpoint/2010/main" val="2864599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70C6-15D7-3915-7884-D31D0C4848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CA9B-AA95-EA22-A46A-CAB7FF88F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64D9B2-F28F-EF56-6023-8F406481BB42}"/>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A14442DF-617A-3AB7-57C4-CDB1F438B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C92AC-61CB-E2A9-27CE-FDA4D00EF3C5}"/>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491798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837B8-3322-7CB5-B311-4F12DF92A9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5E58DC-A9F9-BEF6-F377-5C43ED344E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EC8BA-2420-1CDD-A12C-B539332BEE90}"/>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DECDF630-B56B-A1CB-8669-E19B0F5D6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B3C84-810D-9B18-5E62-624DF770D849}"/>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39378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3E8210-FCB1-D92D-4AC0-D5ACDD9D32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BB1F93-B29F-4A6C-4CF3-74E219B1BC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03A66-A583-036F-8487-B766F205F809}"/>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1B261D6A-98E1-5577-8C93-7FEDA6F45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AF97F-12BE-CBE8-5BDC-98F8CBAEE82C}"/>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147125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73D6-A07E-8940-AD5D-5D1564857C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FA9B3-BBFB-2CEB-0595-D47D2455D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3AC16-286D-85D4-2B73-0DCE9131A6BC}"/>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0FBF9DC8-9D03-ACFA-35BA-8DAB15CB0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AE5A9-6DFD-A07B-56C2-FC9D41FF16AE}"/>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1874513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6E28-9308-5C25-C481-AB6477118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4169C-483A-6DC0-BD46-6C3277BB65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47362-D453-30B2-4A18-A1DD00C949C8}"/>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97742C1F-2A37-3399-ADDE-5CA3CD8CE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69650-FAA9-1309-372B-897950BB5E81}"/>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211828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3B81-9E4B-4BC8-653E-FB81767D3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4D7DAC-9562-CDC9-20DB-77C3384653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CD3FB-0681-5657-F85D-A8547EF25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70A2B7-F694-4534-B16D-2A62E1E9D1F4}"/>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6" name="Footer Placeholder 5">
            <a:extLst>
              <a:ext uri="{FF2B5EF4-FFF2-40B4-BE49-F238E27FC236}">
                <a16:creationId xmlns:a16="http://schemas.microsoft.com/office/drawing/2014/main" id="{915392AD-2894-3986-9BA6-0F2C81128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4E790-74F3-A699-E660-BA7FB0055459}"/>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30846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4576-D6F4-4BAE-81DC-D27312DE33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6BA59-AEA1-CF51-D1F8-588CF013F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23D487-A114-9634-E9F1-18D75269F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7F129A-5E96-6297-1E25-2328F662D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AE10D-39DE-F4EF-6B38-3B1EF4884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8F4759-BB17-0DED-AC5E-B54A67FCAC70}"/>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8" name="Footer Placeholder 7">
            <a:extLst>
              <a:ext uri="{FF2B5EF4-FFF2-40B4-BE49-F238E27FC236}">
                <a16:creationId xmlns:a16="http://schemas.microsoft.com/office/drawing/2014/main" id="{29CEE66F-538D-18E6-FCBB-785FFCC344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80F3EB-6D09-7AAE-0AEC-70800CBF8AFB}"/>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224458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FB0B-0180-85EA-6F5F-24E744F48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145DBF-3B16-D311-D203-1A38FA845A11}"/>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4" name="Footer Placeholder 3">
            <a:extLst>
              <a:ext uri="{FF2B5EF4-FFF2-40B4-BE49-F238E27FC236}">
                <a16:creationId xmlns:a16="http://schemas.microsoft.com/office/drawing/2014/main" id="{DB355F32-8F13-C218-5AD5-42D00A4B3A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DBEA27-82EA-2315-7358-AB071DC5B300}"/>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3740481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E874A0-2C09-DB02-488F-65EC1B954909}"/>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3" name="Footer Placeholder 2">
            <a:extLst>
              <a:ext uri="{FF2B5EF4-FFF2-40B4-BE49-F238E27FC236}">
                <a16:creationId xmlns:a16="http://schemas.microsoft.com/office/drawing/2014/main" id="{7EAA5111-48C9-3978-C000-964C4A5DA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7BC194-CC67-2CD8-E40C-6E9FE9FC4B97}"/>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1055525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9A24-A5FC-0A68-6C70-EF60B87C9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225C47-0CEE-8384-935C-2219DF092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1AA2A0-1656-87DE-A994-3DD37A15D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AD799-8C07-75F0-79F1-B07D0E6F1A66}"/>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6" name="Footer Placeholder 5">
            <a:extLst>
              <a:ext uri="{FF2B5EF4-FFF2-40B4-BE49-F238E27FC236}">
                <a16:creationId xmlns:a16="http://schemas.microsoft.com/office/drawing/2014/main" id="{4CA006B3-D408-D277-DF41-E2F6679A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CC0DE-D7D8-DCB3-A7BF-E3EF0B22730E}"/>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384530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B9F1-268F-1C75-FE46-805E7C6B4B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86FB6-9F9D-338D-61BA-37903822C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965C6F-7764-9BE8-BC7E-0C631D09E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A571F7-81AB-3A81-9982-FA8369A6D658}"/>
              </a:ext>
            </a:extLst>
          </p:cNvPr>
          <p:cNvSpPr>
            <a:spLocks noGrp="1"/>
          </p:cNvSpPr>
          <p:nvPr>
            <p:ph type="dt" sz="half" idx="10"/>
          </p:nvPr>
        </p:nvSpPr>
        <p:spPr/>
        <p:txBody>
          <a:bodyPr/>
          <a:lstStyle/>
          <a:p>
            <a:fld id="{0AD52233-E420-F14B-9240-641694B215FC}" type="datetimeFigureOut">
              <a:rPr lang="en-US" smtClean="0"/>
              <a:t>11/29/23</a:t>
            </a:fld>
            <a:endParaRPr lang="en-US"/>
          </a:p>
        </p:txBody>
      </p:sp>
      <p:sp>
        <p:nvSpPr>
          <p:cNvPr id="6" name="Footer Placeholder 5">
            <a:extLst>
              <a:ext uri="{FF2B5EF4-FFF2-40B4-BE49-F238E27FC236}">
                <a16:creationId xmlns:a16="http://schemas.microsoft.com/office/drawing/2014/main" id="{DE022731-762B-F6DE-5BBC-FF47F6456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93DEB-CF03-43F7-18CA-A5985009AE06}"/>
              </a:ext>
            </a:extLst>
          </p:cNvPr>
          <p:cNvSpPr>
            <a:spLocks noGrp="1"/>
          </p:cNvSpPr>
          <p:nvPr>
            <p:ph type="sldNum" sz="quarter" idx="12"/>
          </p:nvPr>
        </p:nvSpPr>
        <p:spPr/>
        <p:txBody>
          <a:bodyPr/>
          <a:lstStyle/>
          <a:p>
            <a:fld id="{2D0BA241-0BAF-6D45-9E46-ABBE12304E51}" type="slidenum">
              <a:rPr lang="en-US" smtClean="0"/>
              <a:t>‹#›</a:t>
            </a:fld>
            <a:endParaRPr lang="en-US"/>
          </a:p>
        </p:txBody>
      </p:sp>
    </p:spTree>
    <p:extLst>
      <p:ext uri="{BB962C8B-B14F-4D97-AF65-F5344CB8AC3E}">
        <p14:creationId xmlns:p14="http://schemas.microsoft.com/office/powerpoint/2010/main" val="2138350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9639-C53D-27BE-D985-4F5BBEE99C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AF3342-8FC5-E227-98FD-B86F50D78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EF556-FCBF-A464-E0C8-CD4AF3EE0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52233-E420-F14B-9240-641694B215FC}" type="datetimeFigureOut">
              <a:rPr lang="en-US" smtClean="0"/>
              <a:t>11/29/23</a:t>
            </a:fld>
            <a:endParaRPr lang="en-US"/>
          </a:p>
        </p:txBody>
      </p:sp>
      <p:sp>
        <p:nvSpPr>
          <p:cNvPr id="5" name="Footer Placeholder 4">
            <a:extLst>
              <a:ext uri="{FF2B5EF4-FFF2-40B4-BE49-F238E27FC236}">
                <a16:creationId xmlns:a16="http://schemas.microsoft.com/office/drawing/2014/main" id="{8CFC7BC2-4B7E-6B54-3D31-E9950399E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12267F-F5BC-63E2-AA4E-9120606E1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BA241-0BAF-6D45-9E46-ABBE12304E51}" type="slidenum">
              <a:rPr lang="en-US" smtClean="0"/>
              <a:t>‹#›</a:t>
            </a:fld>
            <a:endParaRPr lang="en-US"/>
          </a:p>
        </p:txBody>
      </p:sp>
    </p:spTree>
    <p:extLst>
      <p:ext uri="{BB962C8B-B14F-4D97-AF65-F5344CB8AC3E}">
        <p14:creationId xmlns:p14="http://schemas.microsoft.com/office/powerpoint/2010/main" val="2664544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291C50-B922-E28F-13E1-37C20CEEE0F7}"/>
              </a:ext>
            </a:extLst>
          </p:cNvPr>
          <p:cNvSpPr>
            <a:spLocks noGrp="1"/>
          </p:cNvSpPr>
          <p:nvPr>
            <p:ph type="ctrTitle"/>
          </p:nvPr>
        </p:nvSpPr>
        <p:spPr>
          <a:xfrm>
            <a:off x="890338" y="640080"/>
            <a:ext cx="3734014" cy="3566160"/>
          </a:xfrm>
        </p:spPr>
        <p:txBody>
          <a:bodyPr anchor="b">
            <a:normAutofit/>
          </a:bodyPr>
          <a:lstStyle/>
          <a:p>
            <a:pPr algn="l"/>
            <a:r>
              <a:rPr lang="en-US" sz="5000" b="0" i="0" u="none" strike="noStrike">
                <a:effectLst/>
                <a:latin typeface="Calibri" panose="020F0502020204030204" pitchFamily="34" charset="0"/>
              </a:rPr>
              <a:t>Predicting Future Crimes using Time Series Analysis</a:t>
            </a:r>
            <a:endParaRPr lang="en-US" sz="5000"/>
          </a:p>
        </p:txBody>
      </p:sp>
      <p:sp>
        <p:nvSpPr>
          <p:cNvPr id="3" name="Subtitle 2">
            <a:extLst>
              <a:ext uri="{FF2B5EF4-FFF2-40B4-BE49-F238E27FC236}">
                <a16:creationId xmlns:a16="http://schemas.microsoft.com/office/drawing/2014/main" id="{929A3457-EBD2-5E6D-2F13-715A0A9D9058}"/>
              </a:ext>
            </a:extLst>
          </p:cNvPr>
          <p:cNvSpPr>
            <a:spLocks noGrp="1"/>
          </p:cNvSpPr>
          <p:nvPr>
            <p:ph type="subTitle" idx="1"/>
          </p:nvPr>
        </p:nvSpPr>
        <p:spPr>
          <a:xfrm>
            <a:off x="890339" y="4636008"/>
            <a:ext cx="3734014" cy="1572768"/>
          </a:xfrm>
        </p:spPr>
        <p:txBody>
          <a:bodyPr>
            <a:normAutofit/>
          </a:bodyPr>
          <a:lstStyle/>
          <a:p>
            <a:pPr algn="l"/>
            <a:endParaRPr lang="en-US" sz="1500"/>
          </a:p>
          <a:p>
            <a:pPr algn="l"/>
            <a:r>
              <a:rPr lang="en-US" sz="1500"/>
              <a:t>Members: Tejas Ramesh, Saksham Nayyar, Sahil Shrikrishna Zele, Swapneel Suhas Vaidya</a:t>
            </a:r>
          </a:p>
          <a:p>
            <a:pPr algn="l"/>
            <a:endParaRPr lang="en-US" sz="1500"/>
          </a:p>
          <a:p>
            <a:pPr algn="l"/>
            <a:r>
              <a:rPr lang="en-US" sz="1500"/>
              <a:t>Faculty: Prof. Keren Zhou </a:t>
            </a:r>
          </a:p>
        </p:txBody>
      </p:sp>
      <p:sp>
        <p:nvSpPr>
          <p:cNvPr id="106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y America's Great Crime Decline Is Over - The Atlantic">
            <a:extLst>
              <a:ext uri="{FF2B5EF4-FFF2-40B4-BE49-F238E27FC236}">
                <a16:creationId xmlns:a16="http://schemas.microsoft.com/office/drawing/2014/main" id="{3A20A7C3-35DC-913D-34C0-972C8AD30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90" r="21789"/>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54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49773-FD6E-E937-B367-1E6B7799B1EE}"/>
              </a:ext>
            </a:extLst>
          </p:cNvPr>
          <p:cNvSpPr>
            <a:spLocks noGrp="1"/>
          </p:cNvSpPr>
          <p:nvPr>
            <p:ph type="title"/>
          </p:nvPr>
        </p:nvSpPr>
        <p:spPr>
          <a:xfrm>
            <a:off x="841248" y="548640"/>
            <a:ext cx="3600860" cy="5431536"/>
          </a:xfrm>
        </p:spPr>
        <p:txBody>
          <a:bodyPr>
            <a:normAutofit/>
          </a:bodyPr>
          <a:lstStyle/>
          <a:p>
            <a:r>
              <a:rPr lang="en-US" sz="5400" dirty="0"/>
              <a:t>Models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2787CB-EE77-D8A4-D9BD-1E6D28E04739}"/>
              </a:ext>
            </a:extLst>
          </p:cNvPr>
          <p:cNvSpPr>
            <a:spLocks noGrp="1"/>
          </p:cNvSpPr>
          <p:nvPr>
            <p:ph idx="1"/>
          </p:nvPr>
        </p:nvSpPr>
        <p:spPr>
          <a:xfrm>
            <a:off x="5126418" y="1027579"/>
            <a:ext cx="6224335" cy="5431536"/>
          </a:xfrm>
        </p:spPr>
        <p:txBody>
          <a:bodyPr anchor="ctr">
            <a:normAutofit/>
          </a:bodyPr>
          <a:lstStyle/>
          <a:p>
            <a:r>
              <a:rPr lang="en-US" sz="2000" dirty="0"/>
              <a:t>ARIMA Model</a:t>
            </a:r>
          </a:p>
          <a:p>
            <a:pPr lvl="1"/>
            <a:r>
              <a:rPr lang="en-US" sz="2000" dirty="0"/>
              <a:t>Denoted as ARIMA (p, d, q), Where:</a:t>
            </a:r>
          </a:p>
          <a:p>
            <a:pPr lvl="2"/>
            <a:r>
              <a:rPr lang="en-US" dirty="0"/>
              <a:t>P : Order of the autoregressive component. </a:t>
            </a:r>
          </a:p>
          <a:p>
            <a:pPr lvl="2"/>
            <a:r>
              <a:rPr lang="en-US" dirty="0"/>
              <a:t>d : Degree of difference</a:t>
            </a:r>
          </a:p>
          <a:p>
            <a:pPr lvl="2"/>
            <a:r>
              <a:rPr lang="en-US" dirty="0"/>
              <a:t>q : Order of the moving average component</a:t>
            </a:r>
          </a:p>
          <a:p>
            <a:pPr lvl="2"/>
            <a:endParaRPr lang="en-US" dirty="0"/>
          </a:p>
          <a:p>
            <a:r>
              <a:rPr lang="en-US" sz="2000" dirty="0"/>
              <a:t>SARIMA Model</a:t>
            </a:r>
          </a:p>
          <a:p>
            <a:pPr lvl="1"/>
            <a:r>
              <a:rPr lang="en-US" sz="2000" dirty="0"/>
              <a:t>Seasonal ARIMA</a:t>
            </a:r>
          </a:p>
          <a:p>
            <a:pPr lvl="1"/>
            <a:r>
              <a:rPr lang="en-US" sz="2000" dirty="0"/>
              <a:t>Denoted as. SARIMA (p, d, q)s, Where:</a:t>
            </a:r>
          </a:p>
          <a:p>
            <a:pPr lvl="2"/>
            <a:r>
              <a:rPr lang="en-US" dirty="0"/>
              <a:t>S : Seasonality parameter</a:t>
            </a:r>
          </a:p>
          <a:p>
            <a:pPr marL="914400" lvl="2" indent="0">
              <a:buNone/>
            </a:pPr>
            <a:endParaRPr lang="en-US" dirty="0"/>
          </a:p>
          <a:p>
            <a:r>
              <a:rPr lang="en-US" sz="2000" dirty="0"/>
              <a:t>SARIMAX Model</a:t>
            </a:r>
          </a:p>
          <a:p>
            <a:pPr lvl="1"/>
            <a:r>
              <a:rPr lang="en-US" sz="2000" dirty="0"/>
              <a:t>Includes Exogenous variables</a:t>
            </a:r>
          </a:p>
          <a:p>
            <a:pPr marL="457200" lvl="1" indent="0">
              <a:buNone/>
            </a:pPr>
            <a:endParaRPr lang="en-US" sz="2000" dirty="0"/>
          </a:p>
        </p:txBody>
      </p:sp>
    </p:spTree>
    <p:extLst>
      <p:ext uri="{BB962C8B-B14F-4D97-AF65-F5344CB8AC3E}">
        <p14:creationId xmlns:p14="http://schemas.microsoft.com/office/powerpoint/2010/main" val="3306841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4176E-C84B-AC2D-AD15-416D37B837D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Model performance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045C5EB-9572-20C4-DBD7-F562416F0DD4}"/>
              </a:ext>
            </a:extLst>
          </p:cNvPr>
          <p:cNvPicPr>
            <a:picLocks noGrp="1" noChangeAspect="1"/>
          </p:cNvPicPr>
          <p:nvPr>
            <p:ph idx="1"/>
          </p:nvPr>
        </p:nvPicPr>
        <p:blipFill>
          <a:blip r:embed="rId2"/>
          <a:stretch>
            <a:fillRect/>
          </a:stretch>
        </p:blipFill>
        <p:spPr>
          <a:xfrm>
            <a:off x="4654296" y="1593594"/>
            <a:ext cx="7214616" cy="3643380"/>
          </a:xfrm>
          <a:prstGeom prst="rect">
            <a:avLst/>
          </a:prstGeom>
        </p:spPr>
      </p:pic>
    </p:spTree>
    <p:extLst>
      <p:ext uri="{BB962C8B-B14F-4D97-AF65-F5344CB8AC3E}">
        <p14:creationId xmlns:p14="http://schemas.microsoft.com/office/powerpoint/2010/main" val="136456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BD1B-1759-9FED-69C3-1DD7E7A665D8}"/>
              </a:ext>
            </a:extLst>
          </p:cNvPr>
          <p:cNvSpPr>
            <a:spLocks noGrp="1"/>
          </p:cNvSpPr>
          <p:nvPr>
            <p:ph type="title"/>
          </p:nvPr>
        </p:nvSpPr>
        <p:spPr>
          <a:xfrm>
            <a:off x="630936" y="502920"/>
            <a:ext cx="3419856" cy="1463040"/>
          </a:xfrm>
        </p:spPr>
        <p:txBody>
          <a:bodyPr anchor="ctr">
            <a:normAutofit/>
          </a:bodyPr>
          <a:lstStyle/>
          <a:p>
            <a:r>
              <a:rPr lang="en-US" sz="4800"/>
              <a:t>Model performance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A2B4859-2EFD-2147-3764-6A9DEDCFD03E}"/>
              </a:ext>
            </a:extLst>
          </p:cNvPr>
          <p:cNvSpPr>
            <a:spLocks noGrp="1"/>
          </p:cNvSpPr>
          <p:nvPr>
            <p:ph idx="1"/>
          </p:nvPr>
        </p:nvSpPr>
        <p:spPr>
          <a:xfrm>
            <a:off x="4654295" y="502920"/>
            <a:ext cx="6894576" cy="1463040"/>
          </a:xfrm>
        </p:spPr>
        <p:txBody>
          <a:bodyPr anchor="ctr">
            <a:normAutofit/>
          </a:bodyPr>
          <a:lstStyle/>
          <a:p>
            <a:r>
              <a:rPr lang="en-US" sz="2200" dirty="0"/>
              <a:t>Comparison between the test predictions between different forecasting models.</a:t>
            </a:r>
          </a:p>
        </p:txBody>
      </p:sp>
      <p:pic>
        <p:nvPicPr>
          <p:cNvPr id="5" name="Content Placeholder 4" descr="A graph showing a comparison of a model&#10;&#10;Description automatically generated with medium confidence">
            <a:extLst>
              <a:ext uri="{FF2B5EF4-FFF2-40B4-BE49-F238E27FC236}">
                <a16:creationId xmlns:a16="http://schemas.microsoft.com/office/drawing/2014/main" id="{8E4C34C9-ADF1-662E-B2AF-199E19D140BD}"/>
              </a:ext>
            </a:extLst>
          </p:cNvPr>
          <p:cNvPicPr>
            <a:picLocks noChangeAspect="1"/>
          </p:cNvPicPr>
          <p:nvPr/>
        </p:nvPicPr>
        <p:blipFill>
          <a:blip r:embed="rId3"/>
          <a:stretch>
            <a:fillRect/>
          </a:stretch>
        </p:blipFill>
        <p:spPr>
          <a:xfrm>
            <a:off x="1762743" y="2290936"/>
            <a:ext cx="8654321" cy="3959352"/>
          </a:xfrm>
          <a:prstGeom prst="rect">
            <a:avLst/>
          </a:prstGeom>
        </p:spPr>
      </p:pic>
    </p:spTree>
    <p:extLst>
      <p:ext uri="{BB962C8B-B14F-4D97-AF65-F5344CB8AC3E}">
        <p14:creationId xmlns:p14="http://schemas.microsoft.com/office/powerpoint/2010/main" val="194323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7DAFF-9D58-4690-F198-404A5541B100}"/>
              </a:ext>
            </a:extLst>
          </p:cNvPr>
          <p:cNvSpPr>
            <a:spLocks noGrp="1"/>
          </p:cNvSpPr>
          <p:nvPr>
            <p:ph type="title"/>
          </p:nvPr>
        </p:nvSpPr>
        <p:spPr>
          <a:xfrm>
            <a:off x="630936" y="502920"/>
            <a:ext cx="3419856" cy="1463040"/>
          </a:xfrm>
        </p:spPr>
        <p:txBody>
          <a:bodyPr anchor="ctr">
            <a:normAutofit/>
          </a:bodyPr>
          <a:lstStyle/>
          <a:p>
            <a:r>
              <a:rPr lang="en-US" sz="4800"/>
              <a:t>Model performance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9A2EE4E-A825-5AF0-1778-2CCE170A2374}"/>
              </a:ext>
            </a:extLst>
          </p:cNvPr>
          <p:cNvSpPr>
            <a:spLocks noGrp="1"/>
          </p:cNvSpPr>
          <p:nvPr>
            <p:ph idx="1"/>
          </p:nvPr>
        </p:nvSpPr>
        <p:spPr>
          <a:xfrm>
            <a:off x="4654295" y="502920"/>
            <a:ext cx="6894576" cy="1463040"/>
          </a:xfrm>
        </p:spPr>
        <p:txBody>
          <a:bodyPr anchor="ctr">
            <a:normAutofit/>
          </a:bodyPr>
          <a:lstStyle/>
          <a:p>
            <a:r>
              <a:rPr lang="en-US" sz="2200" dirty="0"/>
              <a:t>Forecast received by SARIMAX Prediction model for the next one year.</a:t>
            </a:r>
          </a:p>
        </p:txBody>
      </p:sp>
      <p:pic>
        <p:nvPicPr>
          <p:cNvPr id="5" name="Content Placeholder 4" descr="A graph showing the growth of the stock market&#10;&#10;Description automatically generated">
            <a:extLst>
              <a:ext uri="{FF2B5EF4-FFF2-40B4-BE49-F238E27FC236}">
                <a16:creationId xmlns:a16="http://schemas.microsoft.com/office/drawing/2014/main" id="{E5F068A6-4957-0E51-7D0E-0FE0220327EC}"/>
              </a:ext>
            </a:extLst>
          </p:cNvPr>
          <p:cNvPicPr>
            <a:picLocks noChangeAspect="1"/>
          </p:cNvPicPr>
          <p:nvPr/>
        </p:nvPicPr>
        <p:blipFill>
          <a:blip r:embed="rId2"/>
          <a:stretch>
            <a:fillRect/>
          </a:stretch>
        </p:blipFill>
        <p:spPr>
          <a:xfrm>
            <a:off x="2304117" y="2290936"/>
            <a:ext cx="7681988" cy="4109864"/>
          </a:xfrm>
          <a:prstGeom prst="rect">
            <a:avLst/>
          </a:prstGeom>
        </p:spPr>
      </p:pic>
    </p:spTree>
    <p:extLst>
      <p:ext uri="{BB962C8B-B14F-4D97-AF65-F5344CB8AC3E}">
        <p14:creationId xmlns:p14="http://schemas.microsoft.com/office/powerpoint/2010/main" val="376428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095BA-6E28-9DB7-29EF-D72F4B9185AB}"/>
              </a:ext>
            </a:extLst>
          </p:cNvPr>
          <p:cNvSpPr>
            <a:spLocks noGrp="1"/>
          </p:cNvSpPr>
          <p:nvPr>
            <p:ph type="title"/>
          </p:nvPr>
        </p:nvSpPr>
        <p:spPr>
          <a:xfrm>
            <a:off x="838200" y="365125"/>
            <a:ext cx="10515600" cy="1325563"/>
          </a:xfrm>
        </p:spPr>
        <p:txBody>
          <a:bodyPr>
            <a:normAutofit/>
          </a:bodyPr>
          <a:lstStyle/>
          <a:p>
            <a:r>
              <a:rPr lang="en-US" sz="5400"/>
              <a:t>Challenges and future work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AB6727-5531-C3C1-6004-DCAD3E00EF59}"/>
              </a:ext>
            </a:extLst>
          </p:cNvPr>
          <p:cNvSpPr>
            <a:spLocks noGrp="1"/>
          </p:cNvSpPr>
          <p:nvPr>
            <p:ph idx="1"/>
          </p:nvPr>
        </p:nvSpPr>
        <p:spPr>
          <a:xfrm>
            <a:off x="838200" y="2142560"/>
            <a:ext cx="10515600" cy="4251960"/>
          </a:xfrm>
        </p:spPr>
        <p:txBody>
          <a:bodyPr>
            <a:normAutofit/>
          </a:bodyPr>
          <a:lstStyle/>
          <a:p>
            <a:r>
              <a:rPr lang="en-US" sz="2200" dirty="0"/>
              <a:t>Challenges</a:t>
            </a:r>
          </a:p>
          <a:p>
            <a:pPr lvl="1"/>
            <a:r>
              <a:rPr lang="en-US" sz="2200" dirty="0"/>
              <a:t>Quality of data</a:t>
            </a:r>
          </a:p>
          <a:p>
            <a:pPr lvl="1"/>
            <a:r>
              <a:rPr lang="en-US" sz="2200" dirty="0"/>
              <a:t>Visualization Feasibility</a:t>
            </a:r>
          </a:p>
          <a:p>
            <a:pPr lvl="1"/>
            <a:r>
              <a:rPr lang="en-US" sz="2200" dirty="0"/>
              <a:t>Ethical Considerations</a:t>
            </a:r>
          </a:p>
          <a:p>
            <a:pPr lvl="1"/>
            <a:endParaRPr lang="en-US" sz="2200" dirty="0"/>
          </a:p>
          <a:p>
            <a:r>
              <a:rPr lang="en-US" sz="2200" dirty="0"/>
              <a:t>Future Work</a:t>
            </a:r>
          </a:p>
          <a:p>
            <a:pPr lvl="1"/>
            <a:r>
              <a:rPr lang="en-US" sz="2200" dirty="0"/>
              <a:t>Improvements in EDA to further understand the data.</a:t>
            </a:r>
          </a:p>
          <a:p>
            <a:pPr lvl="1"/>
            <a:r>
              <a:rPr lang="en-US" sz="2200" dirty="0"/>
              <a:t>Implementing more sophisticated models such as Neural Networks.</a:t>
            </a:r>
          </a:p>
          <a:p>
            <a:pPr lvl="1"/>
            <a:r>
              <a:rPr lang="en-US" sz="2200" dirty="0"/>
              <a:t>Publishing possible research under more reformed and significant results.</a:t>
            </a:r>
          </a:p>
        </p:txBody>
      </p:sp>
    </p:spTree>
    <p:extLst>
      <p:ext uri="{BB962C8B-B14F-4D97-AF65-F5344CB8AC3E}">
        <p14:creationId xmlns:p14="http://schemas.microsoft.com/office/powerpoint/2010/main" val="200382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DADAF5-AC4E-2D8A-2DAA-4568DBB2BD3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0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107F4-1EC1-54CE-7CDD-5B7DFDBEA212}"/>
              </a:ext>
            </a:extLst>
          </p:cNvPr>
          <p:cNvSpPr>
            <a:spLocks noGrp="1"/>
          </p:cNvSpPr>
          <p:nvPr>
            <p:ph type="title"/>
          </p:nvPr>
        </p:nvSpPr>
        <p:spPr>
          <a:xfrm>
            <a:off x="838200" y="365125"/>
            <a:ext cx="10515600" cy="1325563"/>
          </a:xfrm>
        </p:spPr>
        <p:txBody>
          <a:bodyPr>
            <a:normAutofit/>
          </a:bodyPr>
          <a:lstStyle/>
          <a:p>
            <a:r>
              <a:rPr lang="en-US" sz="5400"/>
              <a:t>Project Overview</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EE23EB-2087-2FB3-148B-8B8F1631BB3A}"/>
              </a:ext>
            </a:extLst>
          </p:cNvPr>
          <p:cNvSpPr>
            <a:spLocks noGrp="1"/>
          </p:cNvSpPr>
          <p:nvPr>
            <p:ph idx="1"/>
          </p:nvPr>
        </p:nvSpPr>
        <p:spPr>
          <a:xfrm>
            <a:off x="838200" y="2240915"/>
            <a:ext cx="10515600" cy="4251960"/>
          </a:xfrm>
        </p:spPr>
        <p:txBody>
          <a:bodyPr>
            <a:normAutofit/>
          </a:bodyPr>
          <a:lstStyle/>
          <a:p>
            <a:r>
              <a:rPr lang="en-US" sz="2200" dirty="0"/>
              <a:t>Our project aims to predict future crimes in Baltimore through the application of time series analysis.</a:t>
            </a:r>
          </a:p>
          <a:p>
            <a:pPr marL="0" indent="0">
              <a:buNone/>
            </a:pPr>
            <a:endParaRPr lang="en-US" sz="2200" dirty="0"/>
          </a:p>
          <a:p>
            <a:r>
              <a:rPr lang="en-US" sz="2200" dirty="0"/>
              <a:t>Key question: Can time series forecasting models accurately predict future crime incidents, assisting law enforcement in proactive public safety measures?</a:t>
            </a:r>
          </a:p>
          <a:p>
            <a:endParaRPr lang="en-US" sz="2200" dirty="0"/>
          </a:p>
          <a:p>
            <a:r>
              <a:rPr lang="en-US" sz="2200" dirty="0"/>
              <a:t>Learning different forecasting models</a:t>
            </a:r>
          </a:p>
        </p:txBody>
      </p:sp>
    </p:spTree>
    <p:extLst>
      <p:ext uri="{BB962C8B-B14F-4D97-AF65-F5344CB8AC3E}">
        <p14:creationId xmlns:p14="http://schemas.microsoft.com/office/powerpoint/2010/main" val="200877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EDC83-99BD-2D72-D5CF-F8668DC517FF}"/>
              </a:ext>
            </a:extLst>
          </p:cNvPr>
          <p:cNvSpPr>
            <a:spLocks noGrp="1"/>
          </p:cNvSpPr>
          <p:nvPr>
            <p:ph type="title"/>
          </p:nvPr>
        </p:nvSpPr>
        <p:spPr>
          <a:xfrm>
            <a:off x="630936" y="502920"/>
            <a:ext cx="3419856" cy="1463040"/>
          </a:xfrm>
        </p:spPr>
        <p:txBody>
          <a:bodyPr anchor="ctr">
            <a:normAutofit/>
          </a:bodyPr>
          <a:lstStyle/>
          <a:p>
            <a:r>
              <a:rPr lang="en-US" sz="4800" dirty="0"/>
              <a:t>Dataset</a:t>
            </a:r>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8">
            <a:extLst>
              <a:ext uri="{FF2B5EF4-FFF2-40B4-BE49-F238E27FC236}">
                <a16:creationId xmlns:a16="http://schemas.microsoft.com/office/drawing/2014/main" id="{0F40C562-CB6C-F3B4-EBEC-0DE4D8BF9CD7}"/>
              </a:ext>
            </a:extLst>
          </p:cNvPr>
          <p:cNvSpPr>
            <a:spLocks noGrp="1"/>
          </p:cNvSpPr>
          <p:nvPr>
            <p:ph idx="1"/>
          </p:nvPr>
        </p:nvSpPr>
        <p:spPr>
          <a:xfrm>
            <a:off x="4654295" y="502920"/>
            <a:ext cx="6894576" cy="1463040"/>
          </a:xfrm>
        </p:spPr>
        <p:txBody>
          <a:bodyPr anchor="ctr">
            <a:normAutofit/>
          </a:bodyPr>
          <a:lstStyle/>
          <a:p>
            <a:r>
              <a:rPr lang="en-US" sz="2200" dirty="0"/>
              <a:t>Total 286,000 records of crimes reported between 2011 and 2016.</a:t>
            </a:r>
          </a:p>
          <a:p>
            <a:r>
              <a:rPr lang="en-US" sz="2200" dirty="0"/>
              <a:t>Each record contains spatial and temporal information.</a:t>
            </a:r>
          </a:p>
        </p:txBody>
      </p:sp>
      <p:pic>
        <p:nvPicPr>
          <p:cNvPr id="5" name="Content Placeholder 4" descr="A screenshot of a computer&#10;&#10;Description automatically generated">
            <a:extLst>
              <a:ext uri="{FF2B5EF4-FFF2-40B4-BE49-F238E27FC236}">
                <a16:creationId xmlns:a16="http://schemas.microsoft.com/office/drawing/2014/main" id="{61C52C6B-2BC0-8529-1EFA-B9BDE2D9C814}"/>
              </a:ext>
            </a:extLst>
          </p:cNvPr>
          <p:cNvPicPr>
            <a:picLocks noChangeAspect="1"/>
          </p:cNvPicPr>
          <p:nvPr/>
        </p:nvPicPr>
        <p:blipFill>
          <a:blip r:embed="rId2"/>
          <a:stretch>
            <a:fillRect/>
          </a:stretch>
        </p:blipFill>
        <p:spPr>
          <a:xfrm>
            <a:off x="630936" y="2742100"/>
            <a:ext cx="10917936" cy="3057023"/>
          </a:xfrm>
          <a:prstGeom prst="rect">
            <a:avLst/>
          </a:prstGeom>
        </p:spPr>
      </p:pic>
    </p:spTree>
    <p:extLst>
      <p:ext uri="{BB962C8B-B14F-4D97-AF65-F5344CB8AC3E}">
        <p14:creationId xmlns:p14="http://schemas.microsoft.com/office/powerpoint/2010/main" val="320390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E9897-9086-B001-154C-69296CF2FF8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a:latin typeface="+mj-lt"/>
                <a:ea typeface="+mj-ea"/>
                <a:cs typeface="+mj-cs"/>
              </a:rPr>
              <a:t>EDA</a:t>
            </a:r>
          </a:p>
        </p:txBody>
      </p:sp>
      <p:sp>
        <p:nvSpPr>
          <p:cNvPr id="2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7930982A-1C8F-ED92-045B-FD61E3C3D4ED}"/>
              </a:ext>
            </a:extLst>
          </p:cNvPr>
          <p:cNvSpPr>
            <a:spLocks noGrp="1"/>
          </p:cNvSpPr>
          <p:nvPr>
            <p:ph idx="1"/>
          </p:nvPr>
        </p:nvSpPr>
        <p:spPr>
          <a:xfrm>
            <a:off x="630936" y="2660904"/>
            <a:ext cx="4818888" cy="3547872"/>
          </a:xfrm>
        </p:spPr>
        <p:txBody>
          <a:bodyPr anchor="t">
            <a:normAutofit/>
          </a:bodyPr>
          <a:lstStyle/>
          <a:p>
            <a:r>
              <a:rPr lang="en-US" sz="2200"/>
              <a:t>Spatial distribution of crimes.</a:t>
            </a:r>
          </a:p>
          <a:p>
            <a:endParaRPr lang="en-US" sz="2200"/>
          </a:p>
          <a:p>
            <a:r>
              <a:rPr lang="en-US" sz="2200"/>
              <a:t>Helps us consider other unforeseen factors such as street layout, lighting, surveillance, etc. which may influence crime</a:t>
            </a:r>
          </a:p>
          <a:p>
            <a:pPr marL="0" indent="0">
              <a:buNone/>
            </a:pPr>
            <a:endParaRPr lang="en-US" sz="2200" dirty="0"/>
          </a:p>
          <a:p>
            <a:endParaRPr lang="en-US" sz="2200" dirty="0"/>
          </a:p>
          <a:p>
            <a:endParaRPr lang="en-US" sz="2200" dirty="0"/>
          </a:p>
        </p:txBody>
      </p:sp>
      <p:pic>
        <p:nvPicPr>
          <p:cNvPr id="5" name="Content Placeholder 4" descr="A map with numbers and circles&#10;&#10;Description automatically generated">
            <a:extLst>
              <a:ext uri="{FF2B5EF4-FFF2-40B4-BE49-F238E27FC236}">
                <a16:creationId xmlns:a16="http://schemas.microsoft.com/office/drawing/2014/main" id="{D1159317-C8D4-019A-60B9-6F37E941734A}"/>
              </a:ext>
            </a:extLst>
          </p:cNvPr>
          <p:cNvPicPr>
            <a:picLocks noChangeAspect="1"/>
          </p:cNvPicPr>
          <p:nvPr/>
        </p:nvPicPr>
        <p:blipFill>
          <a:blip r:embed="rId2"/>
          <a:stretch>
            <a:fillRect/>
          </a:stretch>
        </p:blipFill>
        <p:spPr>
          <a:xfrm>
            <a:off x="6099048" y="1334122"/>
            <a:ext cx="5458968" cy="4189756"/>
          </a:xfrm>
          <a:prstGeom prst="rect">
            <a:avLst/>
          </a:prstGeom>
        </p:spPr>
      </p:pic>
    </p:spTree>
    <p:extLst>
      <p:ext uri="{BB962C8B-B14F-4D97-AF65-F5344CB8AC3E}">
        <p14:creationId xmlns:p14="http://schemas.microsoft.com/office/powerpoint/2010/main" val="132445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6D56F-8D52-8BF6-C185-949494C9F81E}"/>
              </a:ext>
            </a:extLst>
          </p:cNvPr>
          <p:cNvSpPr>
            <a:spLocks noGrp="1"/>
          </p:cNvSpPr>
          <p:nvPr>
            <p:ph type="title"/>
          </p:nvPr>
        </p:nvSpPr>
        <p:spPr>
          <a:xfrm>
            <a:off x="630936" y="639520"/>
            <a:ext cx="3429000" cy="1719072"/>
          </a:xfrm>
        </p:spPr>
        <p:txBody>
          <a:bodyPr anchor="b">
            <a:normAutofit/>
          </a:bodyPr>
          <a:lstStyle/>
          <a:p>
            <a:r>
              <a:rPr lang="en-US" sz="5400" dirty="0"/>
              <a:t>EDA</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0BE0380-FFC2-E8C4-B30E-9075CA0612E6}"/>
              </a:ext>
            </a:extLst>
          </p:cNvPr>
          <p:cNvSpPr>
            <a:spLocks noGrp="1"/>
          </p:cNvSpPr>
          <p:nvPr>
            <p:ph idx="1"/>
          </p:nvPr>
        </p:nvSpPr>
        <p:spPr>
          <a:xfrm>
            <a:off x="630936" y="2807208"/>
            <a:ext cx="3429000" cy="3410712"/>
          </a:xfrm>
        </p:spPr>
        <p:txBody>
          <a:bodyPr anchor="t">
            <a:normAutofit/>
          </a:bodyPr>
          <a:lstStyle/>
          <a:p>
            <a:r>
              <a:rPr lang="en-US" sz="2200" dirty="0"/>
              <a:t>Types of crimes occurred throughout the dataset.</a:t>
            </a:r>
          </a:p>
        </p:txBody>
      </p:sp>
      <p:pic>
        <p:nvPicPr>
          <p:cNvPr id="5" name="Content Placeholder 4" descr="A bar graph with blue and white lines&#10;&#10;Description automatically generated">
            <a:extLst>
              <a:ext uri="{FF2B5EF4-FFF2-40B4-BE49-F238E27FC236}">
                <a16:creationId xmlns:a16="http://schemas.microsoft.com/office/drawing/2014/main" id="{37865A96-F147-C09C-6995-6750A9621A35}"/>
              </a:ext>
            </a:extLst>
          </p:cNvPr>
          <p:cNvPicPr>
            <a:picLocks noChangeAspect="1"/>
          </p:cNvPicPr>
          <p:nvPr/>
        </p:nvPicPr>
        <p:blipFill>
          <a:blip r:embed="rId2"/>
          <a:stretch>
            <a:fillRect/>
          </a:stretch>
        </p:blipFill>
        <p:spPr>
          <a:xfrm>
            <a:off x="4654296" y="1280218"/>
            <a:ext cx="6903720" cy="4297564"/>
          </a:xfrm>
          <a:prstGeom prst="rect">
            <a:avLst/>
          </a:prstGeom>
        </p:spPr>
      </p:pic>
    </p:spTree>
    <p:extLst>
      <p:ext uri="{BB962C8B-B14F-4D97-AF65-F5344CB8AC3E}">
        <p14:creationId xmlns:p14="http://schemas.microsoft.com/office/powerpoint/2010/main" val="367186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A4CB7-1FF2-0BFC-5B00-8D6EAD0B4679}"/>
              </a:ext>
            </a:extLst>
          </p:cNvPr>
          <p:cNvSpPr>
            <a:spLocks noGrp="1"/>
          </p:cNvSpPr>
          <p:nvPr>
            <p:ph type="title"/>
          </p:nvPr>
        </p:nvSpPr>
        <p:spPr>
          <a:xfrm>
            <a:off x="630936" y="639520"/>
            <a:ext cx="3429000" cy="1719072"/>
          </a:xfrm>
        </p:spPr>
        <p:txBody>
          <a:bodyPr anchor="b">
            <a:normAutofit/>
          </a:bodyPr>
          <a:lstStyle/>
          <a:p>
            <a:r>
              <a:rPr lang="en-US" sz="5400" dirty="0"/>
              <a:t>EDA</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333D591-8CA8-8216-60FE-905691E4E062}"/>
              </a:ext>
            </a:extLst>
          </p:cNvPr>
          <p:cNvSpPr>
            <a:spLocks noGrp="1"/>
          </p:cNvSpPr>
          <p:nvPr>
            <p:ph idx="1"/>
          </p:nvPr>
        </p:nvSpPr>
        <p:spPr>
          <a:xfrm>
            <a:off x="630936" y="2807208"/>
            <a:ext cx="3429000" cy="3410712"/>
          </a:xfrm>
        </p:spPr>
        <p:txBody>
          <a:bodyPr anchor="t">
            <a:normAutofit/>
          </a:bodyPr>
          <a:lstStyle/>
          <a:p>
            <a:r>
              <a:rPr lang="en-US" sz="2200" dirty="0"/>
              <a:t>insight on the crimes on plotted by the days of a week.</a:t>
            </a:r>
          </a:p>
        </p:txBody>
      </p:sp>
      <p:pic>
        <p:nvPicPr>
          <p:cNvPr id="5" name="Content Placeholder 4" descr="A line graph showing the number of hours&#10;&#10;Description automatically generated with medium confidence">
            <a:extLst>
              <a:ext uri="{FF2B5EF4-FFF2-40B4-BE49-F238E27FC236}">
                <a16:creationId xmlns:a16="http://schemas.microsoft.com/office/drawing/2014/main" id="{08490454-4A44-5496-08EA-92FC07108F14}"/>
              </a:ext>
            </a:extLst>
          </p:cNvPr>
          <p:cNvPicPr>
            <a:picLocks noChangeAspect="1"/>
          </p:cNvPicPr>
          <p:nvPr/>
        </p:nvPicPr>
        <p:blipFill>
          <a:blip r:embed="rId2"/>
          <a:stretch>
            <a:fillRect/>
          </a:stretch>
        </p:blipFill>
        <p:spPr>
          <a:xfrm>
            <a:off x="4654296" y="1107624"/>
            <a:ext cx="6903720" cy="4642751"/>
          </a:xfrm>
          <a:prstGeom prst="rect">
            <a:avLst/>
          </a:prstGeom>
        </p:spPr>
      </p:pic>
    </p:spTree>
    <p:extLst>
      <p:ext uri="{BB962C8B-B14F-4D97-AF65-F5344CB8AC3E}">
        <p14:creationId xmlns:p14="http://schemas.microsoft.com/office/powerpoint/2010/main" val="76123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FF442-09AC-89C3-0951-5036D5AFF686}"/>
              </a:ext>
            </a:extLst>
          </p:cNvPr>
          <p:cNvSpPr>
            <a:spLocks noGrp="1"/>
          </p:cNvSpPr>
          <p:nvPr>
            <p:ph type="title"/>
          </p:nvPr>
        </p:nvSpPr>
        <p:spPr>
          <a:xfrm>
            <a:off x="6739128" y="638089"/>
            <a:ext cx="4818888" cy="1476801"/>
          </a:xfrm>
        </p:spPr>
        <p:txBody>
          <a:bodyPr anchor="b">
            <a:normAutofit/>
          </a:bodyPr>
          <a:lstStyle/>
          <a:p>
            <a:r>
              <a:rPr lang="en-US" sz="5400"/>
              <a:t>Decomposition</a:t>
            </a:r>
          </a:p>
        </p:txBody>
      </p:sp>
      <p:pic>
        <p:nvPicPr>
          <p:cNvPr id="5" name="Picture 4" descr="A line graph of different colors&#10;&#10;Description automatically generated">
            <a:extLst>
              <a:ext uri="{FF2B5EF4-FFF2-40B4-BE49-F238E27FC236}">
                <a16:creationId xmlns:a16="http://schemas.microsoft.com/office/drawing/2014/main" id="{A38AB23C-591B-4641-794B-955C6F3B6C67}"/>
              </a:ext>
            </a:extLst>
          </p:cNvPr>
          <p:cNvPicPr>
            <a:picLocks noChangeAspect="1"/>
          </p:cNvPicPr>
          <p:nvPr/>
        </p:nvPicPr>
        <p:blipFill>
          <a:blip r:embed="rId3"/>
          <a:stretch>
            <a:fillRect/>
          </a:stretch>
        </p:blipFill>
        <p:spPr>
          <a:xfrm>
            <a:off x="630936" y="1600247"/>
            <a:ext cx="5458968" cy="3657506"/>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EDE418-8CDD-F066-21FB-6E1048980550}"/>
              </a:ext>
            </a:extLst>
          </p:cNvPr>
          <p:cNvSpPr>
            <a:spLocks noGrp="1"/>
          </p:cNvSpPr>
          <p:nvPr>
            <p:ph idx="1"/>
          </p:nvPr>
        </p:nvSpPr>
        <p:spPr>
          <a:xfrm>
            <a:off x="6739128" y="2664886"/>
            <a:ext cx="4818888" cy="3550789"/>
          </a:xfrm>
        </p:spPr>
        <p:txBody>
          <a:bodyPr anchor="t">
            <a:normAutofit/>
          </a:bodyPr>
          <a:lstStyle/>
          <a:p>
            <a:r>
              <a:rPr lang="en-US" sz="2200" dirty="0">
                <a:effectLst/>
                <a:latin typeface="CIDFont+F1"/>
              </a:rPr>
              <a:t>Observed Time series = Trend + Seasonality + Residual </a:t>
            </a:r>
            <a:endParaRPr lang="en-US" sz="2200" dirty="0"/>
          </a:p>
          <a:p>
            <a:endParaRPr lang="en-US" sz="2200" dirty="0"/>
          </a:p>
        </p:txBody>
      </p:sp>
    </p:spTree>
    <p:extLst>
      <p:ext uri="{BB962C8B-B14F-4D97-AF65-F5344CB8AC3E}">
        <p14:creationId xmlns:p14="http://schemas.microsoft.com/office/powerpoint/2010/main" val="85910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9B164-FE30-7102-3F02-5D3E77C735C8}"/>
              </a:ext>
            </a:extLst>
          </p:cNvPr>
          <p:cNvSpPr>
            <a:spLocks noGrp="1"/>
          </p:cNvSpPr>
          <p:nvPr>
            <p:ph type="title"/>
          </p:nvPr>
        </p:nvSpPr>
        <p:spPr>
          <a:xfrm>
            <a:off x="841248" y="548640"/>
            <a:ext cx="3600860" cy="5431536"/>
          </a:xfrm>
        </p:spPr>
        <p:txBody>
          <a:bodyPr>
            <a:normAutofit/>
          </a:bodyPr>
          <a:lstStyle/>
          <a:p>
            <a:r>
              <a:rPr lang="en-US" sz="5400" dirty="0"/>
              <a:t>Models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10FFAC-2CF0-F588-D4F5-FD7390CC0A1B}"/>
              </a:ext>
            </a:extLst>
          </p:cNvPr>
          <p:cNvSpPr>
            <a:spLocks noGrp="1"/>
          </p:cNvSpPr>
          <p:nvPr>
            <p:ph idx="1"/>
          </p:nvPr>
        </p:nvSpPr>
        <p:spPr>
          <a:xfrm>
            <a:off x="5133850" y="1027579"/>
            <a:ext cx="6224335" cy="5431536"/>
          </a:xfrm>
        </p:spPr>
        <p:txBody>
          <a:bodyPr anchor="ctr">
            <a:normAutofit fontScale="85000" lnSpcReduction="20000"/>
          </a:bodyPr>
          <a:lstStyle/>
          <a:p>
            <a:r>
              <a:rPr lang="en-US" sz="2400" dirty="0"/>
              <a:t>Linear Regression</a:t>
            </a:r>
          </a:p>
          <a:p>
            <a:pPr lvl="1"/>
            <a:r>
              <a:rPr lang="en-US" dirty="0"/>
              <a:t>captures linear relationship between time and crime counts.</a:t>
            </a:r>
          </a:p>
          <a:p>
            <a:pPr lvl="1"/>
            <a:endParaRPr lang="en-US" dirty="0"/>
          </a:p>
          <a:p>
            <a:r>
              <a:rPr lang="en-US" sz="2400" dirty="0"/>
              <a:t>Exponential Smoothing</a:t>
            </a:r>
          </a:p>
          <a:p>
            <a:pPr lvl="1"/>
            <a:r>
              <a:rPr lang="en-US" dirty="0"/>
              <a:t>Single Exponential Smoothing</a:t>
            </a:r>
          </a:p>
          <a:p>
            <a:pPr lvl="2"/>
            <a:r>
              <a:rPr lang="en-US" sz="2400" dirty="0"/>
              <a:t>Based on Exponentially weighted average of past observations</a:t>
            </a:r>
          </a:p>
          <a:p>
            <a:pPr lvl="2"/>
            <a:r>
              <a:rPr lang="en-US" sz="2400" dirty="0">
                <a:effectLst/>
                <a:latin typeface="CIDFont+F1"/>
              </a:rPr>
              <a:t>st=</a:t>
            </a:r>
            <a:r>
              <a:rPr lang="el-GR" sz="2400" dirty="0">
                <a:effectLst/>
                <a:latin typeface="CIDFont+F1"/>
              </a:rPr>
              <a:t>α</a:t>
            </a:r>
            <a:r>
              <a:rPr lang="en-US" sz="2400" dirty="0">
                <a:effectLst/>
                <a:latin typeface="CIDFont+F1"/>
              </a:rPr>
              <a:t>xt+(1–</a:t>
            </a:r>
            <a:r>
              <a:rPr lang="el-GR" sz="2400" dirty="0">
                <a:effectLst/>
                <a:latin typeface="CIDFont+F1"/>
              </a:rPr>
              <a:t>α)</a:t>
            </a:r>
            <a:r>
              <a:rPr lang="en-US" sz="2400" dirty="0">
                <a:effectLst/>
                <a:latin typeface="CIDFont+F1"/>
              </a:rPr>
              <a:t>st-1 =st-1 +</a:t>
            </a:r>
            <a:r>
              <a:rPr lang="el-GR" sz="2400" dirty="0">
                <a:effectLst/>
                <a:latin typeface="CIDFont+F1"/>
              </a:rPr>
              <a:t>α(</a:t>
            </a:r>
            <a:r>
              <a:rPr lang="en-US" sz="2400" dirty="0">
                <a:effectLst/>
                <a:latin typeface="CIDFont+F1"/>
              </a:rPr>
              <a:t>xt –st-1) </a:t>
            </a:r>
          </a:p>
          <a:p>
            <a:pPr marL="914400" lvl="2" indent="0">
              <a:buNone/>
            </a:pPr>
            <a:endParaRPr lang="en-US" sz="2400" dirty="0">
              <a:effectLst/>
              <a:latin typeface="CIDFont+F1"/>
            </a:endParaRPr>
          </a:p>
          <a:p>
            <a:pPr lvl="1"/>
            <a:r>
              <a:rPr lang="en-US" dirty="0">
                <a:latin typeface="CIDFont+F1"/>
              </a:rPr>
              <a:t>Double Exponential Smoothing</a:t>
            </a:r>
          </a:p>
          <a:p>
            <a:pPr lvl="2"/>
            <a:r>
              <a:rPr lang="en-US" sz="2400" dirty="0">
                <a:latin typeface="CIDFont+F1"/>
              </a:rPr>
              <a:t>Single Exponential  Smoothing with trend component</a:t>
            </a:r>
          </a:p>
          <a:p>
            <a:pPr lvl="2"/>
            <a:r>
              <a:rPr lang="en-US" sz="2400" dirty="0">
                <a:latin typeface="CIDFont+F1"/>
              </a:rPr>
              <a:t>st =</a:t>
            </a:r>
            <a:r>
              <a:rPr lang="el-GR" sz="2400" dirty="0">
                <a:latin typeface="CIDFont+F1"/>
              </a:rPr>
              <a:t>α</a:t>
            </a:r>
            <a:r>
              <a:rPr lang="en-US" sz="2400" dirty="0">
                <a:latin typeface="CIDFont+F1"/>
              </a:rPr>
              <a:t>xt +(1–</a:t>
            </a:r>
            <a:r>
              <a:rPr lang="el-GR" sz="2400" dirty="0">
                <a:latin typeface="CIDFont+F1"/>
              </a:rPr>
              <a:t>α)(</a:t>
            </a:r>
            <a:r>
              <a:rPr lang="en-US" sz="2400" dirty="0">
                <a:latin typeface="CIDFont+F1"/>
              </a:rPr>
              <a:t>st-1 +bt-1) </a:t>
            </a:r>
          </a:p>
          <a:p>
            <a:pPr lvl="2"/>
            <a:r>
              <a:rPr lang="en-US" sz="2400" dirty="0">
                <a:latin typeface="CIDFont+F1"/>
              </a:rPr>
              <a:t>bt =</a:t>
            </a:r>
            <a:r>
              <a:rPr lang="el-GR" sz="2400" dirty="0">
                <a:latin typeface="CIDFont+F1"/>
              </a:rPr>
              <a:t>β(</a:t>
            </a:r>
            <a:r>
              <a:rPr lang="en-US" sz="2400" dirty="0">
                <a:latin typeface="CIDFont+F1"/>
              </a:rPr>
              <a:t>st –st-1)+(1–</a:t>
            </a:r>
            <a:r>
              <a:rPr lang="el-GR" sz="2400" dirty="0">
                <a:latin typeface="CIDFont+F1"/>
              </a:rPr>
              <a:t>β)</a:t>
            </a:r>
            <a:r>
              <a:rPr lang="en-US" sz="2400" dirty="0">
                <a:latin typeface="CIDFont+F1"/>
              </a:rPr>
              <a:t>bt-1 </a:t>
            </a:r>
          </a:p>
          <a:p>
            <a:pPr lvl="2"/>
            <a:endParaRPr lang="en-US" sz="2400" dirty="0">
              <a:latin typeface="CIDFont+F1"/>
            </a:endParaRPr>
          </a:p>
          <a:p>
            <a:pPr lvl="1"/>
            <a:r>
              <a:rPr lang="en-US" dirty="0">
                <a:latin typeface="CIDFont+F1"/>
              </a:rPr>
              <a:t>Triple Exponential Smoothing</a:t>
            </a:r>
          </a:p>
          <a:p>
            <a:pPr lvl="2"/>
            <a:r>
              <a:rPr lang="en-US" sz="2400" dirty="0">
                <a:latin typeface="CIDFont+F1"/>
              </a:rPr>
              <a:t>Exponential Smoothing with trend component and seasonal pattern</a:t>
            </a:r>
          </a:p>
          <a:p>
            <a:pPr lvl="2"/>
            <a:endParaRPr lang="en-US" sz="1700" dirty="0">
              <a:latin typeface="CIDFont+F1"/>
            </a:endParaRPr>
          </a:p>
          <a:p>
            <a:pPr marL="914400" lvl="2" indent="0">
              <a:buNone/>
            </a:pPr>
            <a:endParaRPr lang="en-US" sz="1700" dirty="0"/>
          </a:p>
        </p:txBody>
      </p:sp>
    </p:spTree>
    <p:extLst>
      <p:ext uri="{BB962C8B-B14F-4D97-AF65-F5344CB8AC3E}">
        <p14:creationId xmlns:p14="http://schemas.microsoft.com/office/powerpoint/2010/main" val="310402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130E86-FA0A-0935-68E8-0AB204D3D4D2}"/>
              </a:ext>
            </a:extLst>
          </p:cNvPr>
          <p:cNvSpPr>
            <a:spLocks noGrp="1"/>
          </p:cNvSpPr>
          <p:nvPr>
            <p:ph type="title"/>
          </p:nvPr>
        </p:nvSpPr>
        <p:spPr>
          <a:xfrm>
            <a:off x="841248" y="548640"/>
            <a:ext cx="3600860" cy="5431536"/>
          </a:xfrm>
        </p:spPr>
        <p:txBody>
          <a:bodyPr>
            <a:normAutofit/>
          </a:bodyPr>
          <a:lstStyle/>
          <a:p>
            <a:r>
              <a:rPr lang="en-US" sz="5400" dirty="0"/>
              <a:t>Models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16D5C5-561E-F5FA-8FED-37F9852C2D71}"/>
              </a:ext>
            </a:extLst>
          </p:cNvPr>
          <p:cNvSpPr>
            <a:spLocks noGrp="1"/>
          </p:cNvSpPr>
          <p:nvPr>
            <p:ph idx="1"/>
          </p:nvPr>
        </p:nvSpPr>
        <p:spPr>
          <a:xfrm>
            <a:off x="5160978" y="713232"/>
            <a:ext cx="6224335" cy="5431536"/>
          </a:xfrm>
        </p:spPr>
        <p:txBody>
          <a:bodyPr anchor="ctr">
            <a:normAutofit fontScale="92500" lnSpcReduction="10000"/>
          </a:bodyPr>
          <a:lstStyle/>
          <a:p>
            <a:r>
              <a:rPr lang="en-US" sz="2400" dirty="0"/>
              <a:t>Naïve Model</a:t>
            </a:r>
          </a:p>
          <a:p>
            <a:pPr lvl="1"/>
            <a:r>
              <a:rPr lang="en-US" dirty="0"/>
              <a:t>Next time step’s value = latest observed data point</a:t>
            </a:r>
          </a:p>
          <a:p>
            <a:pPr lvl="1"/>
            <a:r>
              <a:rPr lang="en-US" dirty="0"/>
              <a:t>s(t+1)=s(t)</a:t>
            </a:r>
          </a:p>
          <a:p>
            <a:pPr lvl="1"/>
            <a:endParaRPr lang="en-US" dirty="0"/>
          </a:p>
          <a:p>
            <a:r>
              <a:rPr lang="en-US" sz="2400" dirty="0"/>
              <a:t>Moving Average</a:t>
            </a:r>
          </a:p>
          <a:p>
            <a:pPr lvl="1"/>
            <a:r>
              <a:rPr lang="en-US" sz="2000" dirty="0"/>
              <a:t>n is the order of the moving average model </a:t>
            </a:r>
          </a:p>
          <a:p>
            <a:pPr lvl="1"/>
            <a:r>
              <a:rPr lang="en-US" sz="2000" dirty="0"/>
              <a:t>Y(t−i) represents the observed values in the time series. </a:t>
            </a:r>
          </a:p>
          <a:p>
            <a:pPr lvl="1"/>
            <a:endParaRPr lang="en-US" sz="2000" dirty="0"/>
          </a:p>
          <a:p>
            <a:pPr marL="457200" lvl="1" indent="0">
              <a:buNone/>
            </a:pPr>
            <a:endParaRPr lang="en-US" dirty="0"/>
          </a:p>
          <a:p>
            <a:pPr marL="457200" lvl="1" indent="0">
              <a:buNone/>
            </a:pPr>
            <a:endParaRPr lang="en-US" dirty="0"/>
          </a:p>
          <a:p>
            <a:pPr lvl="1"/>
            <a:r>
              <a:rPr lang="en-US" sz="2000" dirty="0"/>
              <a:t>3-Point</a:t>
            </a:r>
            <a:r>
              <a:rPr lang="en-US" dirty="0"/>
              <a:t> Moving Average :  n = 3</a:t>
            </a:r>
          </a:p>
          <a:p>
            <a:pPr lvl="1"/>
            <a:r>
              <a:rPr lang="en-US" dirty="0"/>
              <a:t>6-Point Moving Average :  n = 6</a:t>
            </a:r>
          </a:p>
          <a:p>
            <a:pPr lvl="1"/>
            <a:r>
              <a:rPr lang="en-US" dirty="0"/>
              <a:t>9-Point Moving Average :  n = 9</a:t>
            </a:r>
          </a:p>
          <a:p>
            <a:pPr lvl="1"/>
            <a:r>
              <a:rPr lang="en-US" dirty="0"/>
              <a:t>12-Point Moving Average : n = 12</a:t>
            </a:r>
          </a:p>
        </p:txBody>
      </p:sp>
      <p:pic>
        <p:nvPicPr>
          <p:cNvPr id="7" name="Picture 6" descr="A number and symbol with numbers and symbols&#10;&#10;Description automatically generated with medium confidence">
            <a:extLst>
              <a:ext uri="{FF2B5EF4-FFF2-40B4-BE49-F238E27FC236}">
                <a16:creationId xmlns:a16="http://schemas.microsoft.com/office/drawing/2014/main" id="{0E637550-E538-5E29-AE8F-4EEE36C30DA1}"/>
              </a:ext>
            </a:extLst>
          </p:cNvPr>
          <p:cNvPicPr>
            <a:picLocks noChangeAspect="1"/>
          </p:cNvPicPr>
          <p:nvPr/>
        </p:nvPicPr>
        <p:blipFill>
          <a:blip r:embed="rId3"/>
          <a:stretch>
            <a:fillRect/>
          </a:stretch>
        </p:blipFill>
        <p:spPr>
          <a:xfrm>
            <a:off x="5859821" y="3925958"/>
            <a:ext cx="2889250" cy="495300"/>
          </a:xfrm>
          <a:prstGeom prst="rect">
            <a:avLst/>
          </a:prstGeom>
        </p:spPr>
      </p:pic>
    </p:spTree>
    <p:extLst>
      <p:ext uri="{BB962C8B-B14F-4D97-AF65-F5344CB8AC3E}">
        <p14:creationId xmlns:p14="http://schemas.microsoft.com/office/powerpoint/2010/main" val="2956753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3513</TotalTime>
  <Words>666</Words>
  <Application>Microsoft Macintosh PowerPoint</Application>
  <PresentationFormat>Widescreen</PresentationFormat>
  <Paragraphs>98</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CIDFont+F1</vt:lpstr>
      <vt:lpstr>Office Theme</vt:lpstr>
      <vt:lpstr>Predicting Future Crimes using Time Series Analysis</vt:lpstr>
      <vt:lpstr>Project Overview</vt:lpstr>
      <vt:lpstr>Dataset</vt:lpstr>
      <vt:lpstr>EDA</vt:lpstr>
      <vt:lpstr>EDA</vt:lpstr>
      <vt:lpstr>EDA</vt:lpstr>
      <vt:lpstr>Decomposition</vt:lpstr>
      <vt:lpstr>Models</vt:lpstr>
      <vt:lpstr>Models </vt:lpstr>
      <vt:lpstr>Models</vt:lpstr>
      <vt:lpstr>Model performance</vt:lpstr>
      <vt:lpstr>Model performance</vt:lpstr>
      <vt:lpstr>Model performance</vt:lpstr>
      <vt:lpstr>Challenges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Future Crimes using Time Series Analysis</dc:title>
  <dc:creator>Sahil Shrikrishna Zele</dc:creator>
  <cp:lastModifiedBy>Sahil Shrikrishna Zele</cp:lastModifiedBy>
  <cp:revision>6</cp:revision>
  <dcterms:created xsi:type="dcterms:W3CDTF">2023-11-23T23:35:15Z</dcterms:created>
  <dcterms:modified xsi:type="dcterms:W3CDTF">2023-12-01T15:45:00Z</dcterms:modified>
</cp:coreProperties>
</file>